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7"/>
  </p:notesMasterIdLst>
  <p:sldIdLst>
    <p:sldId id="256" r:id="rId2"/>
    <p:sldId id="271" r:id="rId3"/>
    <p:sldId id="257" r:id="rId4"/>
    <p:sldId id="272" r:id="rId5"/>
    <p:sldId id="274" r:id="rId6"/>
    <p:sldId id="275" r:id="rId7"/>
    <p:sldId id="282" r:id="rId8"/>
    <p:sldId id="283" r:id="rId9"/>
    <p:sldId id="286" r:id="rId10"/>
    <p:sldId id="279" r:id="rId11"/>
    <p:sldId id="287" r:id="rId12"/>
    <p:sldId id="278" r:id="rId13"/>
    <p:sldId id="280" r:id="rId14"/>
    <p:sldId id="284" r:id="rId15"/>
    <p:sldId id="28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D5486"/>
    <a:srgbClr val="02C3C6"/>
    <a:srgbClr val="FF6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/>
    <p:restoredTop sz="94691"/>
  </p:normalViewPr>
  <p:slideViewPr>
    <p:cSldViewPr snapToGrid="0">
      <p:cViewPr>
        <p:scale>
          <a:sx n="99" d="100"/>
          <a:sy n="99" d="100"/>
        </p:scale>
        <p:origin x="1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A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Transactions</c:v>
                </c:pt>
              </c:strCache>
            </c:strRef>
          </c:tx>
          <c:spPr>
            <a:solidFill>
              <a:srgbClr val="0D548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United Kingdom</c:v>
                </c:pt>
                <c:pt idx="1">
                  <c:v>Germany</c:v>
                </c:pt>
                <c:pt idx="2">
                  <c:v>Ireland</c:v>
                </c:pt>
                <c:pt idx="3">
                  <c:v>France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23351</c:v>
                </c:pt>
                <c:pt idx="1">
                  <c:v>493</c:v>
                </c:pt>
                <c:pt idx="2">
                  <c:v>458</c:v>
                </c:pt>
                <c:pt idx="3">
                  <c:v>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4-974F-8815-24AABA17F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6116735"/>
        <c:axId val="1556118383"/>
      </c:barChart>
      <c:catAx>
        <c:axId val="155611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56118383"/>
        <c:crosses val="autoZero"/>
        <c:auto val="1"/>
        <c:lblAlgn val="ctr"/>
        <c:lblOffset val="100"/>
        <c:noMultiLvlLbl val="0"/>
      </c:catAx>
      <c:valAx>
        <c:axId val="155611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56116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30112011871173"/>
          <c:y val="3.377163778083643E-2"/>
          <c:w val="0.79323581343890004"/>
          <c:h val="0.74270479440252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C68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0.13017999999999999</c:v>
                </c:pt>
                <c:pt idx="1">
                  <c:v>0.1497</c:v>
                </c:pt>
                <c:pt idx="2">
                  <c:v>0.14660000000000001</c:v>
                </c:pt>
                <c:pt idx="3">
                  <c:v>0.16850000000000001</c:v>
                </c:pt>
                <c:pt idx="4">
                  <c:v>0.1186</c:v>
                </c:pt>
                <c:pt idx="5">
                  <c:v>1.1999999999999999E-3</c:v>
                </c:pt>
                <c:pt idx="6">
                  <c:v>0.107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76-4242-AAEB-6B0CEEF250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2C3C6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2.4899999999999999E-2</c:v>
                </c:pt>
                <c:pt idx="1">
                  <c:v>4.1200000000000001E-2</c:v>
                </c:pt>
                <c:pt idx="2">
                  <c:v>3.0759999999999999E-2</c:v>
                </c:pt>
                <c:pt idx="3">
                  <c:v>4.3099999999999999E-2</c:v>
                </c:pt>
                <c:pt idx="4">
                  <c:v>2.8199999999999999E-2</c:v>
                </c:pt>
                <c:pt idx="5">
                  <c:v>0</c:v>
                </c:pt>
                <c:pt idx="6">
                  <c:v>1.01E-2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76-4242-AAEB-6B0CEEF25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04844815"/>
        <c:axId val="1505442175"/>
      </c:barChart>
      <c:catAx>
        <c:axId val="15048448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5442175"/>
        <c:crosses val="autoZero"/>
        <c:auto val="1"/>
        <c:lblAlgn val="ctr"/>
        <c:lblOffset val="100"/>
        <c:noMultiLvlLbl val="0"/>
      </c:catAx>
      <c:valAx>
        <c:axId val="150544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4844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92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98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339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792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43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59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65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30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95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56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25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ertura">
  <p:cSld name="Apertur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2"/>
          <p:cNvCxnSpPr/>
          <p:nvPr/>
        </p:nvCxnSpPr>
        <p:spPr>
          <a:xfrm>
            <a:off x="7772400" y="0"/>
            <a:ext cx="4419600" cy="52900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847724" y="2801148"/>
            <a:ext cx="10363200" cy="72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3" y="877587"/>
            <a:ext cx="1687923" cy="99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1472" y="0"/>
            <a:ext cx="12332874" cy="6954050"/>
          </a:xfrm>
          <a:prstGeom prst="rect">
            <a:avLst/>
          </a:prstGeom>
          <a:solidFill>
            <a:srgbClr val="7578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47442" y="991240"/>
            <a:ext cx="9641586" cy="562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0"/>
              <a:buFont typeface="Calibri"/>
              <a:buNone/>
              <a:defRPr sz="10000" b="1" u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92664" y="596353"/>
            <a:ext cx="1957500" cy="57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472091" y="1374126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78"/>
              </a:buClr>
              <a:buSzPts val="3200"/>
              <a:buFont typeface="Calibri"/>
              <a:buNone/>
              <a:defRPr sz="3200" u="sng">
                <a:solidFill>
                  <a:srgbClr val="2F4F7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252993" y="1381271"/>
            <a:ext cx="4459763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 IMAGEN - SOLO TEXTO CON FONDO AZUL">
  <p:cSld name="SIN IMAGEN - SOLO TEXTO CON FONDO AZU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776888" y="1578772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u="sng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776889" y="225742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776889" y="404177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925" y="310731"/>
            <a:ext cx="1049621" cy="36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925" y="310731"/>
            <a:ext cx="1049621" cy="3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838200" y="11601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3600"/>
              <a:buFont typeface="Calibri"/>
              <a:buNone/>
              <a:defRPr sz="3600" b="0" i="0" u="sng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838200" y="2758567"/>
            <a:ext cx="10515600" cy="34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58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491227" y="4572973"/>
            <a:ext cx="2586504" cy="431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491228" y="5089158"/>
            <a:ext cx="4394418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1491227" y="4429234"/>
            <a:ext cx="6577009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</a:p>
          <a:p>
            <a:pPr lvl="0">
              <a:lnSpc>
                <a:spcPct val="150000"/>
              </a:lnSpc>
              <a:buClr>
                <a:srgbClr val="00558C"/>
              </a:buClr>
              <a:buSzPts val="2400"/>
            </a:pPr>
            <a:r>
              <a:rPr lang="en-US" sz="2400" b="1" dirty="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PREDICCIÓN DE CANCELACIONES</a:t>
            </a:r>
            <a:endParaRPr sz="2400" b="1" u="none" dirty="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405333" y="5520672"/>
            <a:ext cx="3978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endParaRPr/>
          </a:p>
        </p:txBody>
      </p:sp>
      <p:sp>
        <p:nvSpPr>
          <p:cNvPr id="8" name="Google Shape;44;p6">
            <a:extLst>
              <a:ext uri="{FF2B5EF4-FFF2-40B4-BE49-F238E27FC236}">
                <a16:creationId xmlns:a16="http://schemas.microsoft.com/office/drawing/2014/main" id="{469B849F-A41D-724D-ACEB-203D0EBD1D7F}"/>
              </a:ext>
            </a:extLst>
          </p:cNvPr>
          <p:cNvSpPr txBox="1"/>
          <p:nvPr/>
        </p:nvSpPr>
        <p:spPr>
          <a:xfrm>
            <a:off x="9847531" y="5797671"/>
            <a:ext cx="2678906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30/03/2022</a:t>
            </a:r>
            <a:endParaRPr sz="2400" u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;p6">
            <a:extLst>
              <a:ext uri="{FF2B5EF4-FFF2-40B4-BE49-F238E27FC236}">
                <a16:creationId xmlns:a16="http://schemas.microsoft.com/office/drawing/2014/main" id="{BC3C3A67-6AEE-FC4C-BF0C-3483B5A37465}"/>
              </a:ext>
            </a:extLst>
          </p:cNvPr>
          <p:cNvSpPr txBox="1"/>
          <p:nvPr/>
        </p:nvSpPr>
        <p:spPr>
          <a:xfrm>
            <a:off x="3997817" y="5577696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82.05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Predictivo</a:t>
            </a: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;p6">
            <a:extLst>
              <a:ext uri="{FF2B5EF4-FFF2-40B4-BE49-F238E27FC236}">
                <a16:creationId xmlns:a16="http://schemas.microsoft.com/office/drawing/2014/main" id="{23C1EE21-F428-5B4A-8B7E-D96FB30610EB}"/>
              </a:ext>
            </a:extLst>
          </p:cNvPr>
          <p:cNvSpPr txBox="1"/>
          <p:nvPr/>
        </p:nvSpPr>
        <p:spPr>
          <a:xfrm>
            <a:off x="9474947" y="1032717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SOFÍA BURZACO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63805E05-D3C1-374A-B0A2-4A4F0FC14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38586" y="2374405"/>
            <a:ext cx="4922056" cy="398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877965-460D-914F-9186-4EA0D3B4C224}"/>
              </a:ext>
            </a:extLst>
          </p:cNvPr>
          <p:cNvSpPr txBox="1"/>
          <p:nvPr/>
        </p:nvSpPr>
        <p:spPr>
          <a:xfrm>
            <a:off x="625009" y="929022"/>
            <a:ext cx="4822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Se observa como los sábados no hay cantidad significativa de transacciones, y el domingo es el segundo día con menor registro. El jueves, seguido del miércoles son los días con mayor cantidad de transacciones.</a:t>
            </a:r>
          </a:p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También es notorio como la mayor concentración de los pedidos se encuentra en torno a valores bajos.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D9CE698-2C55-C542-B97B-D58810EF1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090971"/>
              </p:ext>
            </p:extLst>
          </p:nvPr>
        </p:nvGraphicFramePr>
        <p:xfrm>
          <a:off x="6096001" y="2013222"/>
          <a:ext cx="4245734" cy="449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8971390-2F93-154D-945D-7CBC9380FC2F}"/>
              </a:ext>
            </a:extLst>
          </p:cNvPr>
          <p:cNvSpPr txBox="1"/>
          <p:nvPr/>
        </p:nvSpPr>
        <p:spPr>
          <a:xfrm>
            <a:off x="6419650" y="440715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chemeClr val="bg1">
                    <a:lumMod val="50000"/>
                  </a:schemeClr>
                </a:solidFill>
              </a:rPr>
              <a:t>98,77%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65BE55-3990-CB42-B03E-C78AC50D2374}"/>
              </a:ext>
            </a:extLst>
          </p:cNvPr>
          <p:cNvSpPr txBox="1"/>
          <p:nvPr/>
        </p:nvSpPr>
        <p:spPr>
          <a:xfrm>
            <a:off x="8058721" y="502270"/>
            <a:ext cx="26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realizadas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242B6-2147-4343-91C6-2336038367B3}"/>
              </a:ext>
            </a:extLst>
          </p:cNvPr>
          <p:cNvSpPr txBox="1"/>
          <p:nvPr/>
        </p:nvSpPr>
        <p:spPr>
          <a:xfrm>
            <a:off x="6852820" y="2503195"/>
            <a:ext cx="97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rgbClr val="0D5486"/>
                </a:solidFill>
              </a:rPr>
              <a:t>94,4%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5C63C-89E7-6546-AFC7-963D9993A518}"/>
              </a:ext>
            </a:extLst>
          </p:cNvPr>
          <p:cNvSpPr txBox="1"/>
          <p:nvPr/>
        </p:nvSpPr>
        <p:spPr>
          <a:xfrm>
            <a:off x="6619693" y="1192148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rgbClr val="5B9BD5"/>
                </a:solidFill>
              </a:rPr>
              <a:t>19/40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8DBF3B-5294-4B48-8B34-4742BC7AF91D}"/>
              </a:ext>
            </a:extLst>
          </p:cNvPr>
          <p:cNvSpPr txBox="1"/>
          <p:nvPr/>
        </p:nvSpPr>
        <p:spPr>
          <a:xfrm>
            <a:off x="7982521" y="1257746"/>
            <a:ext cx="26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los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registrados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2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5418127-D2A2-6847-9FCA-CDB32A73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r="16851" b="4744"/>
          <a:stretch/>
        </p:blipFill>
        <p:spPr>
          <a:xfrm>
            <a:off x="415552" y="2612618"/>
            <a:ext cx="4761791" cy="392628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E2AD390-55F7-8840-B1FE-D645AC3D8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7" b="5701"/>
          <a:stretch/>
        </p:blipFill>
        <p:spPr>
          <a:xfrm>
            <a:off x="5460642" y="2561577"/>
            <a:ext cx="4488417" cy="3977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0F50B-B07A-A046-B775-2B7E9FA0C6D8}"/>
              </a:ext>
            </a:extLst>
          </p:cNvPr>
          <p:cNvSpPr txBox="1"/>
          <p:nvPr/>
        </p:nvSpPr>
        <p:spPr>
          <a:xfrm>
            <a:off x="6336405" y="2833354"/>
            <a:ext cx="85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>
                <a:solidFill>
                  <a:schemeClr val="bg1"/>
                </a:solidFill>
              </a:rPr>
              <a:t>20.918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220CA-7231-3146-8DF9-1C7A69BDBBA5}"/>
              </a:ext>
            </a:extLst>
          </p:cNvPr>
          <p:cNvSpPr txBox="1"/>
          <p:nvPr/>
        </p:nvSpPr>
        <p:spPr>
          <a:xfrm>
            <a:off x="7889383" y="5471377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>
                <a:solidFill>
                  <a:schemeClr val="bg1"/>
                </a:solidFill>
              </a:rPr>
              <a:t>4.539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4A580-109C-364F-AA8A-AF4B1A7F4323}"/>
              </a:ext>
            </a:extLst>
          </p:cNvPr>
          <p:cNvSpPr txBox="1"/>
          <p:nvPr/>
        </p:nvSpPr>
        <p:spPr>
          <a:xfrm>
            <a:off x="6361256" y="3141131"/>
            <a:ext cx="850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82,17%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3EF7F-3E0C-4A4E-9E57-92E55C5C99C7}"/>
              </a:ext>
            </a:extLst>
          </p:cNvPr>
          <p:cNvSpPr txBox="1"/>
          <p:nvPr/>
        </p:nvSpPr>
        <p:spPr>
          <a:xfrm>
            <a:off x="7858259" y="5698561"/>
            <a:ext cx="90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17,83%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DCCAA0D-F6C6-C44C-9171-56AFC65C3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411304"/>
              </p:ext>
            </p:extLst>
          </p:nvPr>
        </p:nvGraphicFramePr>
        <p:xfrm>
          <a:off x="4400246" y="717067"/>
          <a:ext cx="6108916" cy="1916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9318A76-79C4-C243-953E-64415A5EF0E0}"/>
              </a:ext>
            </a:extLst>
          </p:cNvPr>
          <p:cNvSpPr txBox="1"/>
          <p:nvPr/>
        </p:nvSpPr>
        <p:spPr>
          <a:xfrm>
            <a:off x="4720001" y="409290"/>
            <a:ext cx="546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Porcentaje de transacciones canceladas o no por día de semana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33BBE-8259-8A4F-9B70-44300B8BDF64}"/>
              </a:ext>
            </a:extLst>
          </p:cNvPr>
          <p:cNvSpPr txBox="1"/>
          <p:nvPr/>
        </p:nvSpPr>
        <p:spPr>
          <a:xfrm>
            <a:off x="589917" y="990599"/>
            <a:ext cx="335101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OBSERVACIONES DE CANCELACIÓN</a:t>
            </a:r>
          </a:p>
        </p:txBody>
      </p:sp>
    </p:spTree>
    <p:extLst>
      <p:ext uri="{BB962C8B-B14F-4D97-AF65-F5344CB8AC3E}">
        <p14:creationId xmlns:p14="http://schemas.microsoft.com/office/powerpoint/2010/main" val="213434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A03AFE79-E8C2-5045-9EF4-E5CAF66AB536}"/>
              </a:ext>
            </a:extLst>
          </p:cNvPr>
          <p:cNvSpPr/>
          <p:nvPr/>
        </p:nvSpPr>
        <p:spPr>
          <a:xfrm>
            <a:off x="330061" y="880687"/>
            <a:ext cx="7125439" cy="849034"/>
          </a:xfrm>
          <a:prstGeom prst="roundRect">
            <a:avLst>
              <a:gd name="adj" fmla="val 10788"/>
            </a:avLst>
          </a:prstGeom>
          <a:solidFill>
            <a:srgbClr val="0D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F21C8D-5D9F-ED4D-834B-351FD0953B79}"/>
              </a:ext>
            </a:extLst>
          </p:cNvPr>
          <p:cNvSpPr/>
          <p:nvPr/>
        </p:nvSpPr>
        <p:spPr>
          <a:xfrm flipH="1">
            <a:off x="2934833" y="3917229"/>
            <a:ext cx="7130884" cy="856029"/>
          </a:xfrm>
          <a:prstGeom prst="roundRect">
            <a:avLst>
              <a:gd name="adj" fmla="val 10788"/>
            </a:avLst>
          </a:prstGeom>
          <a:solidFill>
            <a:srgbClr val="0D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B2C22-2B8D-E145-9A11-8A93CE5C55A1}"/>
              </a:ext>
            </a:extLst>
          </p:cNvPr>
          <p:cNvSpPr txBox="1"/>
          <p:nvPr/>
        </p:nvSpPr>
        <p:spPr>
          <a:xfrm>
            <a:off x="603118" y="1908049"/>
            <a:ext cx="712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ÁRBOL DE DECISIÓN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7DB64-A0DD-A34B-B8D8-0EF249F71B25}"/>
              </a:ext>
            </a:extLst>
          </p:cNvPr>
          <p:cNvSpPr txBox="1"/>
          <p:nvPr/>
        </p:nvSpPr>
        <p:spPr>
          <a:xfrm>
            <a:off x="603118" y="1043594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chemeClr val="bg1"/>
                </a:solidFill>
                <a:cs typeface="Arial" pitchFamily="34" charset="0"/>
              </a:rPr>
              <a:t>SELECCIÓN DEL MODELO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AF2A78-60BC-8043-A189-E11282C21247}"/>
              </a:ext>
            </a:extLst>
          </p:cNvPr>
          <p:cNvSpPr txBox="1"/>
          <p:nvPr/>
        </p:nvSpPr>
        <p:spPr>
          <a:xfrm>
            <a:off x="3968979" y="4089592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chemeClr val="bg1"/>
                </a:solidFill>
                <a:cs typeface="Arial" pitchFamily="34" charset="0"/>
              </a:rPr>
              <a:t>SEPARACIÓN EN TRAIN Y TEST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AC0C0-28EA-704B-961E-B1515E302BFA}"/>
              </a:ext>
            </a:extLst>
          </p:cNvPr>
          <p:cNvSpPr txBox="1"/>
          <p:nvPr/>
        </p:nvSpPr>
        <p:spPr>
          <a:xfrm>
            <a:off x="603118" y="2322688"/>
            <a:ext cx="587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Otras posibilidades: Red neuronal, Random forest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36BDE-0EAE-4A46-9FEE-6081575A61CB}"/>
              </a:ext>
            </a:extLst>
          </p:cNvPr>
          <p:cNvSpPr txBox="1"/>
          <p:nvPr/>
        </p:nvSpPr>
        <p:spPr>
          <a:xfrm>
            <a:off x="5446021" y="4914046"/>
            <a:ext cx="712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PARTICIÓN EN RELACIÓN AL TIEMPO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B5A94-516D-8948-9CCB-9DC74FA6E054}"/>
              </a:ext>
            </a:extLst>
          </p:cNvPr>
          <p:cNvSpPr txBox="1"/>
          <p:nvPr/>
        </p:nvSpPr>
        <p:spPr>
          <a:xfrm>
            <a:off x="1723353" y="5296757"/>
            <a:ext cx="814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Se parte al grupo de entreno y testeo en forma cronológia. En este caso se utilizan los valores del los primeros tres cuartos del año para entrenar y los del último cuarto para testear.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1C506-1954-964F-AD8C-3895C094A586}"/>
              </a:ext>
            </a:extLst>
          </p:cNvPr>
          <p:cNvSpPr txBox="1"/>
          <p:nvPr/>
        </p:nvSpPr>
        <p:spPr>
          <a:xfrm>
            <a:off x="603118" y="2727848"/>
            <a:ext cx="842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Se elije un árbol de decisión porque este explicita las variables y condiciones que utiliza para la clasificación, lo cual puede ser útil para entender en que instancias se pueden aplicar distintas campañas o consideraciones.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12C09-4BF1-0C43-A08C-B659D2115F78}"/>
              </a:ext>
            </a:extLst>
          </p:cNvPr>
          <p:cNvSpPr txBox="1"/>
          <p:nvPr/>
        </p:nvSpPr>
        <p:spPr>
          <a:xfrm>
            <a:off x="3288172" y="6005620"/>
            <a:ext cx="2508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Quedaron en entreno: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C1B39A-20A0-6A4E-89BD-41551F14BA95}"/>
              </a:ext>
            </a:extLst>
          </p:cNvPr>
          <p:cNvSpPr txBox="1"/>
          <p:nvPr/>
        </p:nvSpPr>
        <p:spPr>
          <a:xfrm>
            <a:off x="5446021" y="5948470"/>
            <a:ext cx="358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68% de las transacciones canceladas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217E9-A7AF-AC44-8E2C-E1A354505513}"/>
              </a:ext>
            </a:extLst>
          </p:cNvPr>
          <p:cNvSpPr txBox="1"/>
          <p:nvPr/>
        </p:nvSpPr>
        <p:spPr>
          <a:xfrm>
            <a:off x="5446021" y="6246911"/>
            <a:ext cx="358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65,5% de las transacciones no canceladas</a:t>
            </a:r>
          </a:p>
        </p:txBody>
      </p:sp>
    </p:spTree>
    <p:extLst>
      <p:ext uri="{BB962C8B-B14F-4D97-AF65-F5344CB8AC3E}">
        <p14:creationId xmlns:p14="http://schemas.microsoft.com/office/powerpoint/2010/main" val="290044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B417-CC07-BC46-8225-775BC9B4EFF0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CREACIÓN DEL MODELO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167B3-F11D-0642-9617-2C5F2935A459}"/>
              </a:ext>
            </a:extLst>
          </p:cNvPr>
          <p:cNvSpPr txBox="1"/>
          <p:nvPr/>
        </p:nvSpPr>
        <p:spPr>
          <a:xfrm>
            <a:off x="647699" y="1847850"/>
            <a:ext cx="1007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dirty="0"/>
              <a:t>En el árbol de decisión de tipo clasificación se utilizan todas las variables menos Country y Date.</a:t>
            </a:r>
          </a:p>
          <a:p>
            <a:endParaRPr lang="en-AR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B4311C-0687-DD4A-8B91-0847E96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7" y="2432625"/>
            <a:ext cx="4688370" cy="378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FC5C9-D496-EC4B-A482-AAB1A07A2809}"/>
              </a:ext>
            </a:extLst>
          </p:cNvPr>
          <p:cNvSpPr txBox="1"/>
          <p:nvPr/>
        </p:nvSpPr>
        <p:spPr>
          <a:xfrm>
            <a:off x="5276850" y="2432625"/>
            <a:ext cx="50101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dirty="0"/>
              <a:t>La partición de testeo se separ de manera aleatoria en dos partes iestratificadamente guales para obtener una muestra de testo y otra de validación.</a:t>
            </a:r>
          </a:p>
          <a:p>
            <a:endParaRPr lang="en-AR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2CD4559F-91DF-AF4A-A239-6BC6F0697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78093"/>
              </p:ext>
            </p:extLst>
          </p:nvPr>
        </p:nvGraphicFramePr>
        <p:xfrm>
          <a:off x="7781925" y="5474712"/>
          <a:ext cx="16668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438">
                  <a:extLst>
                    <a:ext uri="{9D8B030D-6E8A-4147-A177-3AD203B41FA5}">
                      <a16:colId xmlns:a16="http://schemas.microsoft.com/office/drawing/2014/main" val="3563501352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368549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3358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26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246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556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6553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CFF00B2-26A3-EB47-BDE8-F0AFB4F9E5B5}"/>
              </a:ext>
            </a:extLst>
          </p:cNvPr>
          <p:cNvSpPr txBox="1"/>
          <p:nvPr/>
        </p:nvSpPr>
        <p:spPr>
          <a:xfrm>
            <a:off x="7924800" y="512503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15695-045C-C741-8755-A75FF97F089E}"/>
              </a:ext>
            </a:extLst>
          </p:cNvPr>
          <p:cNvSpPr txBox="1"/>
          <p:nvPr/>
        </p:nvSpPr>
        <p:spPr>
          <a:xfrm>
            <a:off x="8715375" y="512389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5A223-3300-A948-8A64-6236329E6AC5}"/>
              </a:ext>
            </a:extLst>
          </p:cNvPr>
          <p:cNvSpPr txBox="1"/>
          <p:nvPr/>
        </p:nvSpPr>
        <p:spPr>
          <a:xfrm>
            <a:off x="7277100" y="5491535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3CCC4-3348-6C40-91CC-21D463EDC0A2}"/>
              </a:ext>
            </a:extLst>
          </p:cNvPr>
          <p:cNvSpPr txBox="1"/>
          <p:nvPr/>
        </p:nvSpPr>
        <p:spPr>
          <a:xfrm>
            <a:off x="7172325" y="589031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C0D8A-E716-3B46-BDB5-FC3341E2DCAD}"/>
              </a:ext>
            </a:extLst>
          </p:cNvPr>
          <p:cNvSpPr txBox="1"/>
          <p:nvPr/>
        </p:nvSpPr>
        <p:spPr>
          <a:xfrm rot="16200000">
            <a:off x="6411558" y="5583411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29545-5733-DD4C-9764-E5DC2D8FB1C1}"/>
              </a:ext>
            </a:extLst>
          </p:cNvPr>
          <p:cNvSpPr txBox="1"/>
          <p:nvPr/>
        </p:nvSpPr>
        <p:spPr>
          <a:xfrm>
            <a:off x="8048625" y="4825083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E1A5B-58E0-C14A-9A09-D66AB5582E0E}"/>
              </a:ext>
            </a:extLst>
          </p:cNvPr>
          <p:cNvSpPr txBox="1"/>
          <p:nvPr/>
        </p:nvSpPr>
        <p:spPr>
          <a:xfrm>
            <a:off x="6057900" y="382755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rgbClr val="0D5486"/>
                </a:solidFill>
              </a:rPr>
              <a:t>Accuracy: 90,56%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2DB38-C67F-D842-BC21-1759460A3358}"/>
              </a:ext>
            </a:extLst>
          </p:cNvPr>
          <p:cNvSpPr txBox="1"/>
          <p:nvPr/>
        </p:nvSpPr>
        <p:spPr>
          <a:xfrm>
            <a:off x="6057900" y="42485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rgbClr val="0D5486"/>
                </a:solidFill>
              </a:rPr>
              <a:t>Specifity: 77,44%</a:t>
            </a:r>
          </a:p>
        </p:txBody>
      </p:sp>
    </p:spTree>
    <p:extLst>
      <p:ext uri="{BB962C8B-B14F-4D97-AF65-F5344CB8AC3E}">
        <p14:creationId xmlns:p14="http://schemas.microsoft.com/office/powerpoint/2010/main" val="44956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4FF02-B0C2-124C-BF1B-3EF20D4C3BE3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19330-D385-4D4B-8EC1-F93DBD296104}"/>
              </a:ext>
            </a:extLst>
          </p:cNvPr>
          <p:cNvSpPr txBox="1"/>
          <p:nvPr/>
        </p:nvSpPr>
        <p:spPr>
          <a:xfrm>
            <a:off x="1549757" y="2146679"/>
            <a:ext cx="863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El dataset tiene mucho potencial, ya sea por sus diversas aplicaciones, como por su capacidad de actualizarse y de incorporar nuevas vairables segun deseado.</a:t>
            </a:r>
          </a:p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Sin embargo, deberían corregirse los errores encontrados.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BA396-993C-F947-8452-F7E6654AB2C5}"/>
              </a:ext>
            </a:extLst>
          </p:cNvPr>
          <p:cNvSpPr txBox="1"/>
          <p:nvPr/>
        </p:nvSpPr>
        <p:spPr>
          <a:xfrm>
            <a:off x="1549757" y="3535645"/>
            <a:ext cx="831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Un punto central en el análisis y la utilización del dataset resultó la disparidad de los datos gracias a los distintos tipos de clientes que se consideran. Podría pedirse un etiquetado o una partición de la base de acuerdo a esta característica.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665FC-7016-3446-A089-786A59D67F3A}"/>
              </a:ext>
            </a:extLst>
          </p:cNvPr>
          <p:cNvSpPr txBox="1"/>
          <p:nvPr/>
        </p:nvSpPr>
        <p:spPr>
          <a:xfrm>
            <a:off x="1549757" y="4877472"/>
            <a:ext cx="909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En cuanto al modelo se debería probar hacer una análisis por retail y wholesale de manera separada, así como también buscar optimizar el modelo obtenido.</a:t>
            </a:r>
          </a:p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Además, se podría probar utilizar otros modelos y comparar su efectividad y eficiencia.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6DD3A-66EC-7646-8752-3CA696444C48}"/>
              </a:ext>
            </a:extLst>
          </p:cNvPr>
          <p:cNvSpPr/>
          <p:nvPr/>
        </p:nvSpPr>
        <p:spPr>
          <a:xfrm rot="5400000">
            <a:off x="-562142" y="3745066"/>
            <a:ext cx="3243249" cy="276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CF11836D-7019-AD40-9059-10F80E41D52C}"/>
              </a:ext>
            </a:extLst>
          </p:cNvPr>
          <p:cNvSpPr/>
          <p:nvPr/>
        </p:nvSpPr>
        <p:spPr>
          <a:xfrm>
            <a:off x="777858" y="2216703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BDDFE0C6-4EB2-864C-B794-38F88848A895}"/>
              </a:ext>
            </a:extLst>
          </p:cNvPr>
          <p:cNvSpPr/>
          <p:nvPr/>
        </p:nvSpPr>
        <p:spPr>
          <a:xfrm>
            <a:off x="777858" y="3639849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72889C3C-99EC-3841-B8CE-64145FCCD0CA}"/>
              </a:ext>
            </a:extLst>
          </p:cNvPr>
          <p:cNvSpPr/>
          <p:nvPr/>
        </p:nvSpPr>
        <p:spPr>
          <a:xfrm>
            <a:off x="777858" y="5016456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Graphic 11" descr="Lights On outline">
            <a:extLst>
              <a:ext uri="{FF2B5EF4-FFF2-40B4-BE49-F238E27FC236}">
                <a16:creationId xmlns:a16="http://schemas.microsoft.com/office/drawing/2014/main" id="{883A01E9-F2CD-E94F-964F-10A86771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45" y="3709504"/>
            <a:ext cx="347625" cy="347625"/>
          </a:xfrm>
          <a:prstGeom prst="rect">
            <a:avLst/>
          </a:prstGeom>
        </p:spPr>
      </p:pic>
      <p:pic>
        <p:nvPicPr>
          <p:cNvPr id="14" name="Graphic 13" descr="Lights On outline">
            <a:extLst>
              <a:ext uri="{FF2B5EF4-FFF2-40B4-BE49-F238E27FC236}">
                <a16:creationId xmlns:a16="http://schemas.microsoft.com/office/drawing/2014/main" id="{8C3DEED1-89EA-D348-B425-2F5FF4BF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669" y="2296626"/>
            <a:ext cx="347625" cy="347625"/>
          </a:xfrm>
          <a:prstGeom prst="rect">
            <a:avLst/>
          </a:prstGeom>
        </p:spPr>
      </p:pic>
      <p:pic>
        <p:nvPicPr>
          <p:cNvPr id="15" name="Graphic 14" descr="Lights On outline">
            <a:extLst>
              <a:ext uri="{FF2B5EF4-FFF2-40B4-BE49-F238E27FC236}">
                <a16:creationId xmlns:a16="http://schemas.microsoft.com/office/drawing/2014/main" id="{61955C80-545B-D746-B630-3303A0A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668" y="5112643"/>
            <a:ext cx="347625" cy="3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D34DF-C946-8C4D-ADF9-5998B49AD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13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449DDD-CC42-ED46-96D8-7CDC5BFBFBB9}"/>
              </a:ext>
            </a:extLst>
          </p:cNvPr>
          <p:cNvGrpSpPr/>
          <p:nvPr/>
        </p:nvGrpSpPr>
        <p:grpSpPr>
          <a:xfrm>
            <a:off x="359464" y="3262364"/>
            <a:ext cx="4726013" cy="1015663"/>
            <a:chOff x="5692278" y="3070393"/>
            <a:chExt cx="4726013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6E4007-E387-5244-9035-838F40D404E2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Establecimiento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desafíos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trabajo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F2697-8C5F-7E41-8CE7-B34B334D2D3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Introducción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37FF0-1555-1049-B6DD-BDDA9B2F3D5B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6F600E-5911-3241-A6E0-138B47BDD9C1}"/>
              </a:ext>
            </a:extLst>
          </p:cNvPr>
          <p:cNvGrpSpPr/>
          <p:nvPr/>
        </p:nvGrpSpPr>
        <p:grpSpPr>
          <a:xfrm>
            <a:off x="6163650" y="3262364"/>
            <a:ext cx="4726013" cy="1154163"/>
            <a:chOff x="5692278" y="3070393"/>
            <a:chExt cx="4726013" cy="1154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95F28-1286-E94D-BBA7-102326E45813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primera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inspección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las variables.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nuevas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302881-DD80-3E4E-A276-FB50EC275F75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Preparación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Base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9D377-D861-7849-BF9B-0D1B3416ABB5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8450A-BA62-4D4A-A50E-64F2A79CFE91}"/>
              </a:ext>
            </a:extLst>
          </p:cNvPr>
          <p:cNvGrpSpPr/>
          <p:nvPr/>
        </p:nvGrpSpPr>
        <p:grpSpPr>
          <a:xfrm>
            <a:off x="361736" y="4902372"/>
            <a:ext cx="4726013" cy="1154163"/>
            <a:chOff x="5692278" y="3070393"/>
            <a:chExt cx="4726013" cy="11541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FB393-A5C9-C145-AF61-2D8B8B8A40C8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gráfica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analítica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el fin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proporcionar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mayor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conocimiento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las variables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repercusión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negocio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5BCCAE-C59F-F54B-A544-87CD131DA78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Análisis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Exploratorio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99CC0-BB66-F448-A32D-E7DC9CC8E20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3D2550-43DC-AE45-A875-3685A837D9B6}"/>
              </a:ext>
            </a:extLst>
          </p:cNvPr>
          <p:cNvGrpSpPr/>
          <p:nvPr/>
        </p:nvGrpSpPr>
        <p:grpSpPr>
          <a:xfrm>
            <a:off x="6165922" y="4902372"/>
            <a:ext cx="4726013" cy="1154163"/>
            <a:chOff x="5692278" y="3070393"/>
            <a:chExt cx="4726013" cy="11541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F66ED-CBE7-BE41-8AAC-D182DEA3A879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entrenamiento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testeo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AB564-2C85-994D-B814-4BA962FA4975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Modelo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5337B7-1118-3643-9631-31F5DA6988D3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5757F219-197E-7C4D-9044-062EE9D8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65"/>
            <a:ext cx="12204357" cy="2369987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98446F-D66E-4D48-9F52-CE5B6E676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6" y="160638"/>
            <a:ext cx="1424596" cy="642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950FE9-0D83-1C40-9647-945154E6CCBF}"/>
              </a:ext>
            </a:extLst>
          </p:cNvPr>
          <p:cNvSpPr txBox="1"/>
          <p:nvPr/>
        </p:nvSpPr>
        <p:spPr>
          <a:xfrm>
            <a:off x="656029" y="1317884"/>
            <a:ext cx="364784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72CEFD-075F-BA42-A219-1B89436B6EE1}"/>
              </a:ext>
            </a:extLst>
          </p:cNvPr>
          <p:cNvGrpSpPr/>
          <p:nvPr/>
        </p:nvGrpSpPr>
        <p:grpSpPr>
          <a:xfrm>
            <a:off x="5584823" y="545815"/>
            <a:ext cx="504000" cy="504000"/>
            <a:chOff x="6471654" y="1401538"/>
            <a:chExt cx="646331" cy="646331"/>
          </a:xfrm>
        </p:grpSpPr>
        <p:sp>
          <p:nvSpPr>
            <p:cNvPr id="11" name="타원 4">
              <a:extLst>
                <a:ext uri="{FF2B5EF4-FFF2-40B4-BE49-F238E27FC236}">
                  <a16:creationId xmlns:a16="http://schemas.microsoft.com/office/drawing/2014/main" id="{F815DD65-1C81-A242-825F-65F344C4FCEE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4C479A43-A27D-EE4E-85ED-E883813051E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8DE3BEC-1672-E74D-8599-93387087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885" y="1181926"/>
            <a:ext cx="2975937" cy="28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51">
            <a:extLst>
              <a:ext uri="{FF2B5EF4-FFF2-40B4-BE49-F238E27FC236}">
                <a16:creationId xmlns:a16="http://schemas.microsoft.com/office/drawing/2014/main" id="{F4E42AF4-D543-0B4C-A012-33AE7F4B7A7B}"/>
              </a:ext>
            </a:extLst>
          </p:cNvPr>
          <p:cNvSpPr/>
          <p:nvPr/>
        </p:nvSpPr>
        <p:spPr>
          <a:xfrm>
            <a:off x="2190352" y="1320056"/>
            <a:ext cx="3335728" cy="1777512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34717-AD49-6F4E-93AE-8DFA810D8C99}"/>
              </a:ext>
            </a:extLst>
          </p:cNvPr>
          <p:cNvSpPr txBox="1"/>
          <p:nvPr/>
        </p:nvSpPr>
        <p:spPr>
          <a:xfrm>
            <a:off x="7239072" y="2417189"/>
            <a:ext cx="411472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rgbClr val="0D5486"/>
                </a:solidFill>
                <a:cs typeface="Arial" pitchFamily="34" charset="0"/>
              </a:rPr>
              <a:t>OBJETIVO</a:t>
            </a:r>
            <a:endParaRPr lang="ko-KR" altLang="en-US" sz="4000" b="1" dirty="0">
              <a:solidFill>
                <a:srgbClr val="0D5486"/>
              </a:solidFill>
              <a:cs typeface="Arial" pitchFamily="34" charset="0"/>
            </a:endParaRPr>
          </a:p>
        </p:txBody>
      </p:sp>
      <p:grpSp>
        <p:nvGrpSpPr>
          <p:cNvPr id="17" name="그룹 80">
            <a:extLst>
              <a:ext uri="{FF2B5EF4-FFF2-40B4-BE49-F238E27FC236}">
                <a16:creationId xmlns:a16="http://schemas.microsoft.com/office/drawing/2014/main" id="{43198710-EE9C-384B-A018-B67646E35AF0}"/>
              </a:ext>
            </a:extLst>
          </p:cNvPr>
          <p:cNvGrpSpPr/>
          <p:nvPr/>
        </p:nvGrpSpPr>
        <p:grpSpPr>
          <a:xfrm rot="2891550">
            <a:off x="4751342" y="923844"/>
            <a:ext cx="1177811" cy="676244"/>
            <a:chOff x="8890504" y="1819747"/>
            <a:chExt cx="2424749" cy="160925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사각형: 둥근 모서리 76">
              <a:extLst>
                <a:ext uri="{FF2B5EF4-FFF2-40B4-BE49-F238E27FC236}">
                  <a16:creationId xmlns:a16="http://schemas.microsoft.com/office/drawing/2014/main" id="{28C86457-4BE3-DA4E-A97E-67399DCBE15B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77">
              <a:extLst>
                <a:ext uri="{FF2B5EF4-FFF2-40B4-BE49-F238E27FC236}">
                  <a16:creationId xmlns:a16="http://schemas.microsoft.com/office/drawing/2014/main" id="{E2958A56-4891-2B44-9F54-78160F315BCD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grp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78">
              <a:extLst>
                <a:ext uri="{FF2B5EF4-FFF2-40B4-BE49-F238E27FC236}">
                  <a16:creationId xmlns:a16="http://schemas.microsoft.com/office/drawing/2014/main" id="{8D7CF2B0-FC34-2844-BFF3-7EE3561E3E05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79">
              <a:extLst>
                <a:ext uri="{FF2B5EF4-FFF2-40B4-BE49-F238E27FC236}">
                  <a16:creationId xmlns:a16="http://schemas.microsoft.com/office/drawing/2014/main" id="{F66C8632-C1A2-6047-AE4D-FF6CB6CC8E4C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Block Arc 11">
            <a:extLst>
              <a:ext uri="{FF2B5EF4-FFF2-40B4-BE49-F238E27FC236}">
                <a16:creationId xmlns:a16="http://schemas.microsoft.com/office/drawing/2014/main" id="{DDC16AC1-5885-FB48-8D30-723AF7441515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DE4F39-836B-C445-BD63-B7509A52C162}"/>
              </a:ext>
            </a:extLst>
          </p:cNvPr>
          <p:cNvGrpSpPr/>
          <p:nvPr/>
        </p:nvGrpSpPr>
        <p:grpSpPr>
          <a:xfrm>
            <a:off x="6249899" y="358103"/>
            <a:ext cx="504000" cy="504000"/>
            <a:chOff x="6471654" y="1401538"/>
            <a:chExt cx="646331" cy="646331"/>
          </a:xfrm>
        </p:grpSpPr>
        <p:sp>
          <p:nvSpPr>
            <p:cNvPr id="24" name="타원 4">
              <a:extLst>
                <a:ext uri="{FF2B5EF4-FFF2-40B4-BE49-F238E27FC236}">
                  <a16:creationId xmlns:a16="http://schemas.microsoft.com/office/drawing/2014/main" id="{51E32B8F-5E63-894C-9FED-F1763F175C9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Block Arc 11">
              <a:extLst>
                <a:ext uri="{FF2B5EF4-FFF2-40B4-BE49-F238E27FC236}">
                  <a16:creationId xmlns:a16="http://schemas.microsoft.com/office/drawing/2014/main" id="{62511213-DE54-354E-8852-5A1221ABCAFD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B706BE-2196-D142-8707-EC0B06104081}"/>
              </a:ext>
            </a:extLst>
          </p:cNvPr>
          <p:cNvGrpSpPr/>
          <p:nvPr/>
        </p:nvGrpSpPr>
        <p:grpSpPr>
          <a:xfrm>
            <a:off x="6900247" y="553266"/>
            <a:ext cx="504000" cy="504000"/>
            <a:chOff x="6471654" y="1401538"/>
            <a:chExt cx="646331" cy="646331"/>
          </a:xfrm>
        </p:grpSpPr>
        <p:sp>
          <p:nvSpPr>
            <p:cNvPr id="27" name="타원 4">
              <a:extLst>
                <a:ext uri="{FF2B5EF4-FFF2-40B4-BE49-F238E27FC236}">
                  <a16:creationId xmlns:a16="http://schemas.microsoft.com/office/drawing/2014/main" id="{107201E5-7331-1F4F-9D49-4DED2099882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Block Arc 11">
              <a:extLst>
                <a:ext uri="{FF2B5EF4-FFF2-40B4-BE49-F238E27FC236}">
                  <a16:creationId xmlns:a16="http://schemas.microsoft.com/office/drawing/2014/main" id="{64C752AD-8D4D-B446-8DE7-7E5D5C3C8B0C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36ECD3-7149-6545-AA9A-16CFAF7FAA90}"/>
              </a:ext>
            </a:extLst>
          </p:cNvPr>
          <p:cNvGrpSpPr/>
          <p:nvPr/>
        </p:nvGrpSpPr>
        <p:grpSpPr>
          <a:xfrm>
            <a:off x="6126091" y="980299"/>
            <a:ext cx="504000" cy="504000"/>
            <a:chOff x="6471654" y="1401538"/>
            <a:chExt cx="646331" cy="646331"/>
          </a:xfrm>
        </p:grpSpPr>
        <p:sp>
          <p:nvSpPr>
            <p:cNvPr id="30" name="타원 4">
              <a:extLst>
                <a:ext uri="{FF2B5EF4-FFF2-40B4-BE49-F238E27FC236}">
                  <a16:creationId xmlns:a16="http://schemas.microsoft.com/office/drawing/2014/main" id="{2F27E3C7-E9EA-674D-B853-5572A18007F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Block Arc 11">
              <a:extLst>
                <a:ext uri="{FF2B5EF4-FFF2-40B4-BE49-F238E27FC236}">
                  <a16:creationId xmlns:a16="http://schemas.microsoft.com/office/drawing/2014/main" id="{7AADFE4D-3EDF-4C42-8D80-E0D47AB5D097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824D3F-8E42-FB44-AC84-CD1C94F25428}"/>
              </a:ext>
            </a:extLst>
          </p:cNvPr>
          <p:cNvGrpSpPr/>
          <p:nvPr/>
        </p:nvGrpSpPr>
        <p:grpSpPr>
          <a:xfrm>
            <a:off x="7459853" y="876641"/>
            <a:ext cx="504000" cy="504000"/>
            <a:chOff x="6471654" y="1401538"/>
            <a:chExt cx="646331" cy="646331"/>
          </a:xfrm>
        </p:grpSpPr>
        <p:sp>
          <p:nvSpPr>
            <p:cNvPr id="33" name="타원 4">
              <a:extLst>
                <a:ext uri="{FF2B5EF4-FFF2-40B4-BE49-F238E27FC236}">
                  <a16:creationId xmlns:a16="http://schemas.microsoft.com/office/drawing/2014/main" id="{143654C1-A5BC-8542-831C-355961E2E821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82E7A921-D308-244A-B4B0-7B7A3306912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6FD172-5852-A948-851C-16E030DB68BF}"/>
              </a:ext>
            </a:extLst>
          </p:cNvPr>
          <p:cNvGrpSpPr/>
          <p:nvPr/>
        </p:nvGrpSpPr>
        <p:grpSpPr>
          <a:xfrm>
            <a:off x="6790709" y="1186608"/>
            <a:ext cx="504000" cy="504000"/>
            <a:chOff x="6471654" y="1401538"/>
            <a:chExt cx="646331" cy="646331"/>
          </a:xfrm>
        </p:grpSpPr>
        <p:sp>
          <p:nvSpPr>
            <p:cNvPr id="36" name="타원 4">
              <a:extLst>
                <a:ext uri="{FF2B5EF4-FFF2-40B4-BE49-F238E27FC236}">
                  <a16:creationId xmlns:a16="http://schemas.microsoft.com/office/drawing/2014/main" id="{E6F7C4BC-95D9-6F45-8571-9EDA9057216C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Block Arc 11">
              <a:extLst>
                <a:ext uri="{FF2B5EF4-FFF2-40B4-BE49-F238E27FC236}">
                  <a16:creationId xmlns:a16="http://schemas.microsoft.com/office/drawing/2014/main" id="{53F4B449-B655-A840-8D2D-A6660642EDBD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CEF4DA-9390-554E-928B-47144CAC5259}"/>
              </a:ext>
            </a:extLst>
          </p:cNvPr>
          <p:cNvSpPr txBox="1"/>
          <p:nvPr/>
        </p:nvSpPr>
        <p:spPr>
          <a:xfrm>
            <a:off x="4271180" y="3240733"/>
            <a:ext cx="604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Necesidad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conocer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compradores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cancelaron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lanzamiento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campaña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marketing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busque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disminuir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45" name="Freeform 52">
            <a:extLst>
              <a:ext uri="{FF2B5EF4-FFF2-40B4-BE49-F238E27FC236}">
                <a16:creationId xmlns:a16="http://schemas.microsoft.com/office/drawing/2014/main" id="{7122CD7D-4D5A-C94C-8999-2D867D26D861}"/>
              </a:ext>
            </a:extLst>
          </p:cNvPr>
          <p:cNvSpPr/>
          <p:nvPr/>
        </p:nvSpPr>
        <p:spPr>
          <a:xfrm>
            <a:off x="910022" y="1348005"/>
            <a:ext cx="913792" cy="1777512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AA2FAF-2107-564E-B603-C51B145A8497}"/>
              </a:ext>
            </a:extLst>
          </p:cNvPr>
          <p:cNvSpPr txBox="1"/>
          <p:nvPr/>
        </p:nvSpPr>
        <p:spPr>
          <a:xfrm>
            <a:off x="1182334" y="4728232"/>
            <a:ext cx="411472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rgbClr val="0D5486"/>
                </a:solidFill>
                <a:cs typeface="Arial" pitchFamily="34" charset="0"/>
              </a:rPr>
              <a:t>DESAFÍO</a:t>
            </a:r>
            <a:endParaRPr lang="ko-KR" altLang="en-US" sz="4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2CA275-1ABD-2E41-A5FD-7570DCE452F7}"/>
              </a:ext>
            </a:extLst>
          </p:cNvPr>
          <p:cNvSpPr txBox="1"/>
          <p:nvPr/>
        </p:nvSpPr>
        <p:spPr>
          <a:xfrm>
            <a:off x="1182334" y="5471243"/>
            <a:ext cx="702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Establecer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patrón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cancelado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mediante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técnicas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Machine Learning.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19125-AC4C-2A41-868F-26CB89F3A546}"/>
              </a:ext>
            </a:extLst>
          </p:cNvPr>
          <p:cNvSpPr txBox="1"/>
          <p:nvPr/>
        </p:nvSpPr>
        <p:spPr>
          <a:xfrm>
            <a:off x="3946669" y="3426308"/>
            <a:ext cx="2378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Invoice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Stock </a:t>
            </a: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Description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Quantity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dbl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Invoice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Date 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Price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dbl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ID 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Country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ko-KR" altLang="en-US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503572-6397-9E4A-A75E-1AF156252E49}"/>
              </a:ext>
            </a:extLst>
          </p:cNvPr>
          <p:cNvSpPr txBox="1"/>
          <p:nvPr/>
        </p:nvSpPr>
        <p:spPr>
          <a:xfrm>
            <a:off x="3807568" y="2788674"/>
            <a:ext cx="278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Variables </a:t>
            </a:r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originales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8EA88C-A20F-D046-A80E-C728D2EED7CD}"/>
              </a:ext>
            </a:extLst>
          </p:cNvPr>
          <p:cNvSpPr txBox="1"/>
          <p:nvPr/>
        </p:nvSpPr>
        <p:spPr>
          <a:xfrm>
            <a:off x="6994835" y="3426308"/>
            <a:ext cx="323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separa en dos variables Date 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cambia el formato a Date y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hms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num</a:t>
            </a:r>
            <a:endParaRPr lang="es-E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crea la variable binaria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  <a:endParaRPr lang="es-E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crea la variable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Weekday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409E30-7C0F-8A4A-B1C9-C1B4C7354E8C}"/>
              </a:ext>
            </a:extLst>
          </p:cNvPr>
          <p:cNvSpPr txBox="1"/>
          <p:nvPr/>
        </p:nvSpPr>
        <p:spPr>
          <a:xfrm>
            <a:off x="7228130" y="2788674"/>
            <a:ext cx="237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6"/>
                </a:solidFill>
                <a:cs typeface="Arial" pitchFamily="34" charset="0"/>
              </a:rPr>
              <a:t>Modificaciones</a:t>
            </a:r>
            <a:endParaRPr lang="ko-KR" altLang="en-US" sz="1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14EF3C-2F8E-0B4C-B6BA-C86F10882BB5}"/>
              </a:ext>
            </a:extLst>
          </p:cNvPr>
          <p:cNvSpPr txBox="1"/>
          <p:nvPr/>
        </p:nvSpPr>
        <p:spPr>
          <a:xfrm>
            <a:off x="3537452" y="1151034"/>
            <a:ext cx="7381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Online Retail II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comercio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online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radicado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registrado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vendedor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artículos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regalo 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occasion. La base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realizadas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el 01/12/2009 y el 09/12/2010.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Muchos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clientes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 por mayor.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80BBB5-6B0B-5441-AAD4-D4FF10C875FC}"/>
              </a:ext>
            </a:extLst>
          </p:cNvPr>
          <p:cNvSpPr txBox="1"/>
          <p:nvPr/>
        </p:nvSpPr>
        <p:spPr>
          <a:xfrm>
            <a:off x="363648" y="1151034"/>
            <a:ext cx="283075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PREPARACIÓN DE LA BASE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1286C1-968E-454E-AA1A-13CEC1B3C03C}"/>
              </a:ext>
            </a:extLst>
          </p:cNvPr>
          <p:cNvGrpSpPr/>
          <p:nvPr/>
        </p:nvGrpSpPr>
        <p:grpSpPr>
          <a:xfrm>
            <a:off x="458912" y="2620114"/>
            <a:ext cx="2818233" cy="4244850"/>
            <a:chOff x="4409786" y="340007"/>
            <a:chExt cx="4286692" cy="6505251"/>
          </a:xfrm>
        </p:grpSpPr>
        <p:sp>
          <p:nvSpPr>
            <p:cNvPr id="33" name="Freeform: Shape 78">
              <a:extLst>
                <a:ext uri="{FF2B5EF4-FFF2-40B4-BE49-F238E27FC236}">
                  <a16:creationId xmlns:a16="http://schemas.microsoft.com/office/drawing/2014/main" id="{E09338BD-97B2-E54B-9FBE-2E5CBB603818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79">
              <a:extLst>
                <a:ext uri="{FF2B5EF4-FFF2-40B4-BE49-F238E27FC236}">
                  <a16:creationId xmlns:a16="http://schemas.microsoft.com/office/drawing/2014/main" id="{D5DDA97F-DC8F-A54D-8A91-22260C913406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80">
              <a:extLst>
                <a:ext uri="{FF2B5EF4-FFF2-40B4-BE49-F238E27FC236}">
                  <a16:creationId xmlns:a16="http://schemas.microsoft.com/office/drawing/2014/main" id="{A4C5703B-D73C-134A-AAE4-B326C445088F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81">
              <a:extLst>
                <a:ext uri="{FF2B5EF4-FFF2-40B4-BE49-F238E27FC236}">
                  <a16:creationId xmlns:a16="http://schemas.microsoft.com/office/drawing/2014/main" id="{930121A4-3972-FD47-BEE7-E1C1B5B50DCE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82">
              <a:extLst>
                <a:ext uri="{FF2B5EF4-FFF2-40B4-BE49-F238E27FC236}">
                  <a16:creationId xmlns:a16="http://schemas.microsoft.com/office/drawing/2014/main" id="{093F7113-0FD6-5243-ADD6-BCC1A8919A6D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83">
              <a:extLst>
                <a:ext uri="{FF2B5EF4-FFF2-40B4-BE49-F238E27FC236}">
                  <a16:creationId xmlns:a16="http://schemas.microsoft.com/office/drawing/2014/main" id="{E301244F-F7D4-E747-BFD1-BB2A183D66C9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4">
              <a:extLst>
                <a:ext uri="{FF2B5EF4-FFF2-40B4-BE49-F238E27FC236}">
                  <a16:creationId xmlns:a16="http://schemas.microsoft.com/office/drawing/2014/main" id="{9C51D9F3-B7F8-1249-980A-8B42AC4A8A90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85">
              <a:extLst>
                <a:ext uri="{FF2B5EF4-FFF2-40B4-BE49-F238E27FC236}">
                  <a16:creationId xmlns:a16="http://schemas.microsoft.com/office/drawing/2014/main" id="{84237DB5-9014-9842-8DC8-EE129A012F16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86">
              <a:extLst>
                <a:ext uri="{FF2B5EF4-FFF2-40B4-BE49-F238E27FC236}">
                  <a16:creationId xmlns:a16="http://schemas.microsoft.com/office/drawing/2014/main" id="{0BE5900A-6A9E-C24E-9ECB-3D3BF2F27DE9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87">
              <a:extLst>
                <a:ext uri="{FF2B5EF4-FFF2-40B4-BE49-F238E27FC236}">
                  <a16:creationId xmlns:a16="http://schemas.microsoft.com/office/drawing/2014/main" id="{FBC52827-D1EE-8547-BF3B-F0DE652EB403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88">
              <a:extLst>
                <a:ext uri="{FF2B5EF4-FFF2-40B4-BE49-F238E27FC236}">
                  <a16:creationId xmlns:a16="http://schemas.microsoft.com/office/drawing/2014/main" id="{F33A321B-7AD4-C141-A112-49B24554F290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89">
              <a:extLst>
                <a:ext uri="{FF2B5EF4-FFF2-40B4-BE49-F238E27FC236}">
                  <a16:creationId xmlns:a16="http://schemas.microsoft.com/office/drawing/2014/main" id="{254D913D-1976-A64F-80F0-490121CDB44E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578BCA-9C91-C447-BE47-664D7219181D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58" name="Freeform: Shape 102">
                <a:extLst>
                  <a:ext uri="{FF2B5EF4-FFF2-40B4-BE49-F238E27FC236}">
                    <a16:creationId xmlns:a16="http://schemas.microsoft.com/office/drawing/2014/main" id="{2EC806E7-685E-1D4A-AA80-52EA780EF83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103">
                <a:extLst>
                  <a:ext uri="{FF2B5EF4-FFF2-40B4-BE49-F238E27FC236}">
                    <a16:creationId xmlns:a16="http://schemas.microsoft.com/office/drawing/2014/main" id="{91E322A1-A8F1-AC40-9E51-15A48E60E65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104">
                <a:extLst>
                  <a:ext uri="{FF2B5EF4-FFF2-40B4-BE49-F238E27FC236}">
                    <a16:creationId xmlns:a16="http://schemas.microsoft.com/office/drawing/2014/main" id="{AA41A8B2-78F2-3942-9D7C-3B7F0E712AD9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105">
                <a:extLst>
                  <a:ext uri="{FF2B5EF4-FFF2-40B4-BE49-F238E27FC236}">
                    <a16:creationId xmlns:a16="http://schemas.microsoft.com/office/drawing/2014/main" id="{570BB81D-A9D3-4446-AA31-8C61621A092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106">
                <a:extLst>
                  <a:ext uri="{FF2B5EF4-FFF2-40B4-BE49-F238E27FC236}">
                    <a16:creationId xmlns:a16="http://schemas.microsoft.com/office/drawing/2014/main" id="{67906D16-35AD-DE4D-A834-A55CF6AA937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107">
                <a:extLst>
                  <a:ext uri="{FF2B5EF4-FFF2-40B4-BE49-F238E27FC236}">
                    <a16:creationId xmlns:a16="http://schemas.microsoft.com/office/drawing/2014/main" id="{E433488C-7D73-D548-9C27-3B5010F141E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Freeform: Shape 91">
              <a:extLst>
                <a:ext uri="{FF2B5EF4-FFF2-40B4-BE49-F238E27FC236}">
                  <a16:creationId xmlns:a16="http://schemas.microsoft.com/office/drawing/2014/main" id="{C9265B6B-7E07-8E41-8DA1-8BC1DFA7B3D9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92">
              <a:extLst>
                <a:ext uri="{FF2B5EF4-FFF2-40B4-BE49-F238E27FC236}">
                  <a16:creationId xmlns:a16="http://schemas.microsoft.com/office/drawing/2014/main" id="{7D1CE088-E206-394F-8722-4B35885A9E14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93">
              <a:extLst>
                <a:ext uri="{FF2B5EF4-FFF2-40B4-BE49-F238E27FC236}">
                  <a16:creationId xmlns:a16="http://schemas.microsoft.com/office/drawing/2014/main" id="{C298DF1E-3CFF-7347-8EC0-BD5FAF4C4E75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94">
              <a:extLst>
                <a:ext uri="{FF2B5EF4-FFF2-40B4-BE49-F238E27FC236}">
                  <a16:creationId xmlns:a16="http://schemas.microsoft.com/office/drawing/2014/main" id="{687BE5A8-9EA7-DE4C-B51C-0920F058581F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95">
              <a:extLst>
                <a:ext uri="{FF2B5EF4-FFF2-40B4-BE49-F238E27FC236}">
                  <a16:creationId xmlns:a16="http://schemas.microsoft.com/office/drawing/2014/main" id="{FCDB6AA9-20AD-1B47-BE52-0AA041A3D3E0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96">
              <a:extLst>
                <a:ext uri="{FF2B5EF4-FFF2-40B4-BE49-F238E27FC236}">
                  <a16:creationId xmlns:a16="http://schemas.microsoft.com/office/drawing/2014/main" id="{C8D49699-20D1-9848-A549-CEB6A63579D2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7">
              <a:extLst>
                <a:ext uri="{FF2B5EF4-FFF2-40B4-BE49-F238E27FC236}">
                  <a16:creationId xmlns:a16="http://schemas.microsoft.com/office/drawing/2014/main" id="{64B0D295-AABE-9347-AE1B-75CFAFE4674E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98">
              <a:extLst>
                <a:ext uri="{FF2B5EF4-FFF2-40B4-BE49-F238E27FC236}">
                  <a16:creationId xmlns:a16="http://schemas.microsoft.com/office/drawing/2014/main" id="{9F13D88D-4FDB-1A4B-8474-1C7DD6EA3D6A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99">
              <a:extLst>
                <a:ext uri="{FF2B5EF4-FFF2-40B4-BE49-F238E27FC236}">
                  <a16:creationId xmlns:a16="http://schemas.microsoft.com/office/drawing/2014/main" id="{394B1358-2598-1547-82FC-67A708E9968F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0">
              <a:extLst>
                <a:ext uri="{FF2B5EF4-FFF2-40B4-BE49-F238E27FC236}">
                  <a16:creationId xmlns:a16="http://schemas.microsoft.com/office/drawing/2014/main" id="{17C04D97-CDE4-014D-BAA9-716F344154F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01">
              <a:extLst>
                <a:ext uri="{FF2B5EF4-FFF2-40B4-BE49-F238E27FC236}">
                  <a16:creationId xmlns:a16="http://schemas.microsoft.com/office/drawing/2014/main" id="{362318F1-FF37-9C4D-AEF8-F98B35E8305A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24CF343-EFD8-7942-A0FE-CC77DC9313BD}"/>
              </a:ext>
            </a:extLst>
          </p:cNvPr>
          <p:cNvSpPr txBox="1"/>
          <p:nvPr/>
        </p:nvSpPr>
        <p:spPr>
          <a:xfrm>
            <a:off x="3946669" y="540488"/>
            <a:ext cx="9742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8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ONLINE RETAIL II - UCI Machine </a:t>
            </a:r>
            <a:r>
              <a:rPr lang="es-ES" altLang="ko-KR" sz="1800" b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Learning</a:t>
            </a:r>
            <a:r>
              <a:rPr lang="es-ES" altLang="ko-KR" sz="18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b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Repository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2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B95863-D755-8D44-B772-8BB387372269}"/>
              </a:ext>
            </a:extLst>
          </p:cNvPr>
          <p:cNvSpPr/>
          <p:nvPr/>
        </p:nvSpPr>
        <p:spPr>
          <a:xfrm>
            <a:off x="844320" y="2604505"/>
            <a:ext cx="9019528" cy="3077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33179F22-792E-0445-BB74-AD567D7179CE}"/>
              </a:ext>
            </a:extLst>
          </p:cNvPr>
          <p:cNvSpPr/>
          <p:nvPr/>
        </p:nvSpPr>
        <p:spPr>
          <a:xfrm>
            <a:off x="9412071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32620-9C2E-8D4B-82E9-13A861134993}"/>
              </a:ext>
            </a:extLst>
          </p:cNvPr>
          <p:cNvSpPr txBox="1"/>
          <p:nvPr/>
        </p:nvSpPr>
        <p:spPr>
          <a:xfrm>
            <a:off x="8596362" y="3256797"/>
            <a:ext cx="1441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nulo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39389-3777-B34E-A3CE-17B37B9188C9}"/>
              </a:ext>
            </a:extLst>
          </p:cNvPr>
          <p:cNvSpPr/>
          <p:nvPr/>
        </p:nvSpPr>
        <p:spPr>
          <a:xfrm>
            <a:off x="6463903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A8BBE-C107-F445-B749-FA44A3850770}"/>
              </a:ext>
            </a:extLst>
          </p:cNvPr>
          <p:cNvSpPr txBox="1"/>
          <p:nvPr/>
        </p:nvSpPr>
        <p:spPr>
          <a:xfrm>
            <a:off x="5732816" y="3273895"/>
            <a:ext cx="2136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Quantity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D7501-1C11-E949-AD1B-4A3FFF4EC900}"/>
              </a:ext>
            </a:extLst>
          </p:cNvPr>
          <p:cNvSpPr txBox="1"/>
          <p:nvPr/>
        </p:nvSpPr>
        <p:spPr>
          <a:xfrm>
            <a:off x="5925070" y="3718136"/>
            <a:ext cx="2136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Customer ID. Pero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también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0 y sin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D3196305-6C5B-B44C-8A6A-7A134F0178F0}"/>
              </a:ext>
            </a:extLst>
          </p:cNvPr>
          <p:cNvSpPr/>
          <p:nvPr/>
        </p:nvSpPr>
        <p:spPr>
          <a:xfrm>
            <a:off x="756097" y="2490214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6A01C-7D02-5847-8106-849ADDB808DD}"/>
              </a:ext>
            </a:extLst>
          </p:cNvPr>
          <p:cNvSpPr txBox="1"/>
          <p:nvPr/>
        </p:nvSpPr>
        <p:spPr>
          <a:xfrm>
            <a:off x="366653" y="3160067"/>
            <a:ext cx="1622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Customer IDs con NAs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46C3A4E-6069-3348-BE78-CDD2F97B25D5}"/>
              </a:ext>
            </a:extLst>
          </p:cNvPr>
          <p:cNvSpPr/>
          <p:nvPr/>
        </p:nvSpPr>
        <p:spPr>
          <a:xfrm>
            <a:off x="3610000" y="2450689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0D3FE-8997-BA4A-85AD-94BD787A011E}"/>
              </a:ext>
            </a:extLst>
          </p:cNvPr>
          <p:cNvSpPr txBox="1"/>
          <p:nvPr/>
        </p:nvSpPr>
        <p:spPr>
          <a:xfrm>
            <a:off x="3029634" y="3241417"/>
            <a:ext cx="1914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B308A-0383-CC4B-8223-8E78EDA503F3}"/>
              </a:ext>
            </a:extLst>
          </p:cNvPr>
          <p:cNvSpPr txBox="1"/>
          <p:nvPr/>
        </p:nvSpPr>
        <p:spPr>
          <a:xfrm>
            <a:off x="2816334" y="3689097"/>
            <a:ext cx="21273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encontraron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transacciones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“Adjust bad debt” y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F964-F06D-8A4B-8A7D-A4786BEF1A5E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ANÁLISIS DE CONSISTENCIA Y MODIFICACIONES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D9166-A5C2-3646-A2E0-DCCA4068ADCA}"/>
              </a:ext>
            </a:extLst>
          </p:cNvPr>
          <p:cNvSpPr txBox="1"/>
          <p:nvPr/>
        </p:nvSpPr>
        <p:spPr>
          <a:xfrm>
            <a:off x="888493" y="254197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7BF53-CF35-844E-BFC9-0298EC2CDC55}"/>
              </a:ext>
            </a:extLst>
          </p:cNvPr>
          <p:cNvSpPr txBox="1"/>
          <p:nvPr/>
        </p:nvSpPr>
        <p:spPr>
          <a:xfrm>
            <a:off x="6597078" y="2540936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90FE6-2921-CC4B-9C90-0A5F4AA365E8}"/>
              </a:ext>
            </a:extLst>
          </p:cNvPr>
          <p:cNvSpPr txBox="1"/>
          <p:nvPr/>
        </p:nvSpPr>
        <p:spPr>
          <a:xfrm>
            <a:off x="3748256" y="2520634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11C2CE-6390-5B4B-A84E-AD01D3DF5E4F}"/>
              </a:ext>
            </a:extLst>
          </p:cNvPr>
          <p:cNvSpPr txBox="1"/>
          <p:nvPr/>
        </p:nvSpPr>
        <p:spPr>
          <a:xfrm>
            <a:off x="9557552" y="253888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1B96AD-BE25-244C-92B1-AC540E227074}"/>
              </a:ext>
            </a:extLst>
          </p:cNvPr>
          <p:cNvSpPr txBox="1"/>
          <p:nvPr/>
        </p:nvSpPr>
        <p:spPr>
          <a:xfrm>
            <a:off x="168482" y="3831471"/>
            <a:ext cx="212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dirty="0"/>
              <a:t>Casi 20% de los registros tienen NA en Customer ID. De estos el 70% pertenece a clientes dentro del Reino Unido.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6961A-8FDC-344A-AA53-50B356AD3473}"/>
              </a:ext>
            </a:extLst>
          </p:cNvPr>
          <p:cNvSpPr txBox="1"/>
          <p:nvPr/>
        </p:nvSpPr>
        <p:spPr>
          <a:xfrm>
            <a:off x="8552326" y="3765297"/>
            <a:ext cx="1944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Además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price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igual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0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Muchos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35CCB-6225-F045-A253-61D2BE660EE3}"/>
              </a:ext>
            </a:extLst>
          </p:cNvPr>
          <p:cNvSpPr txBox="1"/>
          <p:nvPr/>
        </p:nvSpPr>
        <p:spPr>
          <a:xfrm>
            <a:off x="8646617" y="5544480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ELIMINAN ESTAS ENTRADAS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9C8908-2B87-464C-A773-67E0D3809CCD}"/>
              </a:ext>
            </a:extLst>
          </p:cNvPr>
          <p:cNvSpPr txBox="1"/>
          <p:nvPr/>
        </p:nvSpPr>
        <p:spPr>
          <a:xfrm>
            <a:off x="2955144" y="5422301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ELIMINAN ESTAS ENTRADAS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95E172-4FF3-2544-9327-3B4AB5B32CCB}"/>
              </a:ext>
            </a:extLst>
          </p:cNvPr>
          <p:cNvSpPr txBox="1"/>
          <p:nvPr/>
        </p:nvSpPr>
        <p:spPr>
          <a:xfrm>
            <a:off x="327888" y="5313647"/>
            <a:ext cx="184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POR AHORA PERMANECEN SIN MODIFICACIÓN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7D044-9910-C14B-90F0-09E5135F147D}"/>
              </a:ext>
            </a:extLst>
          </p:cNvPr>
          <p:cNvSpPr txBox="1"/>
          <p:nvPr/>
        </p:nvSpPr>
        <p:spPr>
          <a:xfrm>
            <a:off x="5771544" y="5383457"/>
            <a:ext cx="225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PASAR VALORES DE CANCELACIONES A POSITIVO. SE ELIMINA EL RESTO.</a:t>
            </a:r>
          </a:p>
        </p:txBody>
      </p:sp>
    </p:spTree>
    <p:extLst>
      <p:ext uri="{BB962C8B-B14F-4D97-AF65-F5344CB8AC3E}">
        <p14:creationId xmlns:p14="http://schemas.microsoft.com/office/powerpoint/2010/main" val="230729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3E09D-F10B-0645-84FA-4A0EA45CA83C}"/>
              </a:ext>
            </a:extLst>
          </p:cNvPr>
          <p:cNvSpPr txBox="1"/>
          <p:nvPr/>
        </p:nvSpPr>
        <p:spPr>
          <a:xfrm>
            <a:off x="461277" y="828712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MODIFICACIONES FINALES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21271C-F627-0448-8B75-EE1BE6372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21"/>
          <a:stretch/>
        </p:blipFill>
        <p:spPr>
          <a:xfrm>
            <a:off x="404618" y="5094330"/>
            <a:ext cx="8339444" cy="1628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BE884-422C-EF46-93E8-F49E86FBD1C6}"/>
              </a:ext>
            </a:extLst>
          </p:cNvPr>
          <p:cNvSpPr txBox="1"/>
          <p:nvPr/>
        </p:nvSpPr>
        <p:spPr>
          <a:xfrm>
            <a:off x="978723" y="1364656"/>
            <a:ext cx="941584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</a:t>
            </a: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 Amount </a:t>
            </a: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Price * Quantity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verifica que la cancelación sea por la transacción entera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crea la variable Postage  Se le asigna 0 al price y quantity de los items de Postage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eliminan las variables Stock Code y Description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agrupa por transacción, sumarizando el total de las cantidades, el precio unitario promedio, el costo total y el costo de postage en caso de que haya</a:t>
            </a:r>
            <a:endParaRPr lang="en-A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FE995C5-607E-204A-BC15-3B0380080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268"/>
          <a:stretch/>
        </p:blipFill>
        <p:spPr>
          <a:xfrm>
            <a:off x="3908611" y="3808340"/>
            <a:ext cx="5701555" cy="1038867"/>
          </a:xfrm>
          <a:prstGeom prst="rect">
            <a:avLst/>
          </a:prstGeom>
        </p:spPr>
      </p:pic>
      <p:sp>
        <p:nvSpPr>
          <p:cNvPr id="19" name="Bent-Up Arrow 18">
            <a:extLst>
              <a:ext uri="{FF2B5EF4-FFF2-40B4-BE49-F238E27FC236}">
                <a16:creationId xmlns:a16="http://schemas.microsoft.com/office/drawing/2014/main" id="{E9293F4B-C7A1-0C47-B565-CA50431D079A}"/>
              </a:ext>
            </a:extLst>
          </p:cNvPr>
          <p:cNvSpPr/>
          <p:nvPr/>
        </p:nvSpPr>
        <p:spPr>
          <a:xfrm rot="10431275">
            <a:off x="3037511" y="3996267"/>
            <a:ext cx="824753" cy="910136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E9ED21-A643-1549-8A8D-4A407D5206BD}"/>
              </a:ext>
            </a:extLst>
          </p:cNvPr>
          <p:cNvSpPr/>
          <p:nvPr/>
        </p:nvSpPr>
        <p:spPr>
          <a:xfrm flipV="1">
            <a:off x="778496" y="1563559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D45663-E592-3F4D-85FB-359C6C11CB28}"/>
              </a:ext>
            </a:extLst>
          </p:cNvPr>
          <p:cNvSpPr/>
          <p:nvPr/>
        </p:nvSpPr>
        <p:spPr>
          <a:xfrm flipV="1">
            <a:off x="769534" y="1949039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3BA590-F202-BD46-A4CC-005BA37A5695}"/>
              </a:ext>
            </a:extLst>
          </p:cNvPr>
          <p:cNvSpPr/>
          <p:nvPr/>
        </p:nvSpPr>
        <p:spPr>
          <a:xfrm flipV="1">
            <a:off x="778501" y="2316590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065195-8F2E-A74B-BA3C-BC9FB09A7DAB}"/>
              </a:ext>
            </a:extLst>
          </p:cNvPr>
          <p:cNvSpPr/>
          <p:nvPr/>
        </p:nvSpPr>
        <p:spPr>
          <a:xfrm flipV="1">
            <a:off x="787467" y="2666215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D7B918-DDD1-8348-89F7-830E0C37D01D}"/>
              </a:ext>
            </a:extLst>
          </p:cNvPr>
          <p:cNvSpPr/>
          <p:nvPr/>
        </p:nvSpPr>
        <p:spPr>
          <a:xfrm flipV="1">
            <a:off x="769538" y="3042734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8650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2B4C2-ADC8-C04D-BEC3-BF126A3BEA0D}"/>
              </a:ext>
            </a:extLst>
          </p:cNvPr>
          <p:cNvSpPr txBox="1"/>
          <p:nvPr/>
        </p:nvSpPr>
        <p:spPr>
          <a:xfrm>
            <a:off x="461277" y="76329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OUTLIERS Y DISTRIBUCION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0645816-6A50-8044-8E71-A238C039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3" y="1367536"/>
            <a:ext cx="2520000" cy="159695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FDBEACC-569B-AC44-97A6-733046DB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3" y="1345825"/>
            <a:ext cx="2520000" cy="15852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D9F246-4908-F944-8D83-E155EA75A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037" y="1367536"/>
            <a:ext cx="2520000" cy="1576013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FB9237A-F690-5A46-90D7-73C1F34CF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798" y="1391576"/>
            <a:ext cx="2520000" cy="1675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5F204F-9F2F-CB4E-BFD6-832F02672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062012"/>
            <a:ext cx="1701800" cy="15494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AC495CBE-E81B-8649-85FE-7B40777ED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942" y="3112103"/>
            <a:ext cx="1651000" cy="15494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20431CCF-8A71-5446-AD60-D8E2E4C50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13" y="3112103"/>
            <a:ext cx="1752600" cy="1549400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DBB407BF-EA2A-5543-A6B9-665E26AF3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171" y="3062012"/>
            <a:ext cx="1714500" cy="15494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43370CA3-1591-3C49-903C-FA6D523F3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969" y="4688605"/>
            <a:ext cx="2439239" cy="175763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CF900B-8798-784B-8E80-C9B3123E7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3171" y="4794802"/>
            <a:ext cx="2281717" cy="1599662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01866FE0-944C-6B45-BD75-52A9970999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2884" y="4683099"/>
            <a:ext cx="2571795" cy="1829625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6C5983B6-9673-6A41-B499-77F7327E9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0798" y="4756692"/>
            <a:ext cx="2386751" cy="16758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FE6C26-D0EB-F24E-B9B0-F10398999180}"/>
              </a:ext>
            </a:extLst>
          </p:cNvPr>
          <p:cNvSpPr txBox="1"/>
          <p:nvPr/>
        </p:nvSpPr>
        <p:spPr>
          <a:xfrm>
            <a:off x="4970345" y="6550834"/>
            <a:ext cx="6100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Distribución de densidad fue creada en todos los casos usando una escala logarítmica.</a:t>
            </a:r>
          </a:p>
        </p:txBody>
      </p:sp>
    </p:spTree>
    <p:extLst>
      <p:ext uri="{BB962C8B-B14F-4D97-AF65-F5344CB8AC3E}">
        <p14:creationId xmlns:p14="http://schemas.microsoft.com/office/powerpoint/2010/main" val="290446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2A22948-3694-934F-AE7B-62028F15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25"/>
          <a:stretch/>
        </p:blipFill>
        <p:spPr>
          <a:xfrm>
            <a:off x="4482756" y="4799117"/>
            <a:ext cx="2333728" cy="1800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7EAE436-BDA2-894A-A24D-C7C95C116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7"/>
          <a:stretch/>
        </p:blipFill>
        <p:spPr>
          <a:xfrm>
            <a:off x="4585787" y="2887624"/>
            <a:ext cx="2333728" cy="180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A8F2119-600C-CD40-9B7F-60D5A555A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066"/>
          <a:stretch/>
        </p:blipFill>
        <p:spPr>
          <a:xfrm>
            <a:off x="4482756" y="976132"/>
            <a:ext cx="2333728" cy="180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80E6EB-B917-B742-8F4D-667938AB14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15"/>
          <a:stretch/>
        </p:blipFill>
        <p:spPr>
          <a:xfrm>
            <a:off x="7524223" y="4770593"/>
            <a:ext cx="2333728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9F3EA06-29A6-EC43-A3DC-44B3D5BEF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78"/>
          <a:stretch/>
        </p:blipFill>
        <p:spPr>
          <a:xfrm>
            <a:off x="1695659" y="2970593"/>
            <a:ext cx="2333727" cy="1800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04017FF-F667-FB46-92F7-E7B2C20A40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122"/>
          <a:stretch/>
        </p:blipFill>
        <p:spPr>
          <a:xfrm>
            <a:off x="1727838" y="4799117"/>
            <a:ext cx="2333727" cy="180000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712630C-62EC-4B41-B599-6304AB09C1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185"/>
          <a:stretch/>
        </p:blipFill>
        <p:spPr>
          <a:xfrm>
            <a:off x="7524223" y="984827"/>
            <a:ext cx="2333728" cy="18000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13AC950-445F-A140-A50C-515791AF7E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5270"/>
          <a:stretch/>
        </p:blipFill>
        <p:spPr>
          <a:xfrm>
            <a:off x="1727838" y="976132"/>
            <a:ext cx="2333727" cy="180000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384AFB4-CB7C-A647-A6BA-1C0E42197D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5278"/>
          <a:stretch/>
        </p:blipFill>
        <p:spPr>
          <a:xfrm>
            <a:off x="7597573" y="2873362"/>
            <a:ext cx="2187028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A6BA8F-20D5-6A44-ACDC-BF72BEB2B906}"/>
              </a:ext>
            </a:extLst>
          </p:cNvPr>
          <p:cNvSpPr txBox="1"/>
          <p:nvPr/>
        </p:nvSpPr>
        <p:spPr>
          <a:xfrm rot="16200000">
            <a:off x="977648" y="1545465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14702-39ED-2E4D-8BE3-AF9E558CBC19}"/>
              </a:ext>
            </a:extLst>
          </p:cNvPr>
          <p:cNvSpPr txBox="1"/>
          <p:nvPr/>
        </p:nvSpPr>
        <p:spPr>
          <a:xfrm rot="16200000">
            <a:off x="963622" y="3611197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Retail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CF93D-5622-2144-A0C7-2098A336D218}"/>
              </a:ext>
            </a:extLst>
          </p:cNvPr>
          <p:cNvSpPr txBox="1"/>
          <p:nvPr/>
        </p:nvSpPr>
        <p:spPr>
          <a:xfrm rot="16200000">
            <a:off x="706986" y="5283112"/>
            <a:ext cx="117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Wholesale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7507B1-1CFA-C644-802D-2A11FC7502A3}"/>
              </a:ext>
            </a:extLst>
          </p:cNvPr>
          <p:cNvSpPr txBox="1"/>
          <p:nvPr/>
        </p:nvSpPr>
        <p:spPr>
          <a:xfrm>
            <a:off x="2237877" y="500205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B8596-B3D3-6E4D-B390-FCB894F0B53D}"/>
              </a:ext>
            </a:extLst>
          </p:cNvPr>
          <p:cNvSpPr txBox="1"/>
          <p:nvPr/>
        </p:nvSpPr>
        <p:spPr>
          <a:xfrm>
            <a:off x="4817409" y="510354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4907DD-0384-4E41-9965-E0C3B74E1D26}"/>
              </a:ext>
            </a:extLst>
          </p:cNvPr>
          <p:cNvSpPr txBox="1"/>
          <p:nvPr/>
        </p:nvSpPr>
        <p:spPr>
          <a:xfrm>
            <a:off x="7778389" y="474546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pic>
        <p:nvPicPr>
          <p:cNvPr id="33" name="Picture 32" descr="Chart, waterfall chart&#10;&#10;Description automatically generated">
            <a:extLst>
              <a:ext uri="{FF2B5EF4-FFF2-40B4-BE49-F238E27FC236}">
                <a16:creationId xmlns:a16="http://schemas.microsoft.com/office/drawing/2014/main" id="{5EE4FE28-2392-F84E-9037-B4063D4CD4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476" y="5531839"/>
            <a:ext cx="708995" cy="8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0698914-D0C3-554F-9D02-44D89EAE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287" y="1999905"/>
            <a:ext cx="3618109" cy="248426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731624-3AC6-8347-BCA2-40C55E875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14" t="8492" b="3879"/>
          <a:stretch/>
        </p:blipFill>
        <p:spPr>
          <a:xfrm>
            <a:off x="1" y="1922999"/>
            <a:ext cx="3481550" cy="28014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FDBF81-8DD2-B848-8052-5DDACEBAC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75"/>
          <a:stretch/>
        </p:blipFill>
        <p:spPr>
          <a:xfrm>
            <a:off x="7099659" y="1913086"/>
            <a:ext cx="3177682" cy="2752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284E5-4A57-7344-845C-B0833F3F3735}"/>
              </a:ext>
            </a:extLst>
          </p:cNvPr>
          <p:cNvSpPr txBox="1"/>
          <p:nvPr/>
        </p:nvSpPr>
        <p:spPr>
          <a:xfrm>
            <a:off x="461277" y="76329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CORRELACIÓN DE SPEARMAN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6683F-EC0F-D24E-A5C4-F2D134C6AA03}"/>
              </a:ext>
            </a:extLst>
          </p:cNvPr>
          <p:cNvSpPr txBox="1"/>
          <p:nvPr/>
        </p:nvSpPr>
        <p:spPr>
          <a:xfrm>
            <a:off x="4949337" y="1826131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TODO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71C8C-FF38-CB48-A5F9-D0BF3C243B39}"/>
              </a:ext>
            </a:extLst>
          </p:cNvPr>
          <p:cNvSpPr txBox="1"/>
          <p:nvPr/>
        </p:nvSpPr>
        <p:spPr>
          <a:xfrm>
            <a:off x="1526207" y="1815239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Retail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A81A5-0728-B54C-825F-937F3611ACF3}"/>
              </a:ext>
            </a:extLst>
          </p:cNvPr>
          <p:cNvSpPr txBox="1"/>
          <p:nvPr/>
        </p:nvSpPr>
        <p:spPr>
          <a:xfrm>
            <a:off x="8520261" y="1815239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Wholesale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2D9E03-9918-744F-A075-4D8C82CB14C0}"/>
              </a:ext>
            </a:extLst>
          </p:cNvPr>
          <p:cNvSpPr txBox="1"/>
          <p:nvPr/>
        </p:nvSpPr>
        <p:spPr>
          <a:xfrm>
            <a:off x="4072023" y="4657944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no tienen correlación alguna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define casi íntegramente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BBF48-E4AF-E948-B521-5D4F39026A6B}"/>
              </a:ext>
            </a:extLst>
          </p:cNvPr>
          <p:cNvSpPr txBox="1"/>
          <p:nvPr/>
        </p:nvSpPr>
        <p:spPr>
          <a:xfrm>
            <a:off x="7415952" y="4657944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casi no tienen correlación alguna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define casi íntegramente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3066C-8FE5-9F4A-B80B-CC9C4E68462B}"/>
              </a:ext>
            </a:extLst>
          </p:cNvPr>
          <p:cNvSpPr txBox="1"/>
          <p:nvPr/>
        </p:nvSpPr>
        <p:spPr>
          <a:xfrm>
            <a:off x="703437" y="4657944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tienen correlación considerable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casi no tiene sobre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</p:spTree>
    <p:extLst>
      <p:ext uri="{BB962C8B-B14F-4D97-AF65-F5344CB8AC3E}">
        <p14:creationId xmlns:p14="http://schemas.microsoft.com/office/powerpoint/2010/main" val="1369086331"/>
      </p:ext>
    </p:extLst>
  </p:cSld>
  <p:clrMapOvr>
    <a:masterClrMapping/>
  </p:clrMapOvr>
</p:sld>
</file>

<file path=ppt/theme/theme1.xml><?xml version="1.0" encoding="utf-8"?>
<a:theme xmlns:a="http://schemas.openxmlformats.org/drawingml/2006/main" name="ITBA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1062</Words>
  <Application>Microsoft Macintosh PowerPoint</Application>
  <PresentationFormat>Widescreen</PresentationFormat>
  <Paragraphs>159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ITBA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Florencia Burzaco</cp:lastModifiedBy>
  <cp:revision>7</cp:revision>
  <dcterms:modified xsi:type="dcterms:W3CDTF">2022-03-30T04:48:19Z</dcterms:modified>
</cp:coreProperties>
</file>